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880" r:id="rId2"/>
  </p:sldMasterIdLst>
  <p:notesMasterIdLst>
    <p:notesMasterId r:id="rId26"/>
  </p:notesMasterIdLst>
  <p:sldIdLst>
    <p:sldId id="256" r:id="rId3"/>
    <p:sldId id="257" r:id="rId4"/>
    <p:sldId id="258" r:id="rId5"/>
    <p:sldId id="261" r:id="rId6"/>
    <p:sldId id="263" r:id="rId7"/>
    <p:sldId id="264" r:id="rId8"/>
    <p:sldId id="277" r:id="rId9"/>
    <p:sldId id="278" r:id="rId10"/>
    <p:sldId id="259" r:id="rId11"/>
    <p:sldId id="271" r:id="rId12"/>
    <p:sldId id="269" r:id="rId13"/>
    <p:sldId id="268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образовательной деятельности групп общеразвивающей направленности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30986781992059"/>
          <c:y val="0.1776019506564524"/>
          <c:w val="0.83239868074743084"/>
          <c:h val="0.489393772148406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6-7 лет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Лист1!$C$2:$Q$4</c:f>
              <c:strCache>
                <c:ptCount val="15"/>
                <c:pt idx="0">
                  <c:v>Социально коммуникативное развитие</c:v>
                </c:pt>
                <c:pt idx="3">
                  <c:v>Познавательное развитие</c:v>
                </c:pt>
                <c:pt idx="6">
                  <c:v>Развитие речи</c:v>
                </c:pt>
                <c:pt idx="9">
                  <c:v>Художественно-эстетическое развитие</c:v>
                </c:pt>
                <c:pt idx="12">
                  <c:v>Физическое развитие</c:v>
                </c:pt>
              </c:strCache>
            </c:strRef>
          </c:cat>
          <c:val>
            <c:numRef>
              <c:f>Лист1!$C$5:$Q$5</c:f>
              <c:numCache>
                <c:formatCode>General</c:formatCode>
                <c:ptCount val="15"/>
                <c:pt idx="0">
                  <c:v>61</c:v>
                </c:pt>
                <c:pt idx="1">
                  <c:v>39</c:v>
                </c:pt>
                <c:pt idx="2">
                  <c:v>0</c:v>
                </c:pt>
                <c:pt idx="3">
                  <c:v>39</c:v>
                </c:pt>
                <c:pt idx="4">
                  <c:v>61</c:v>
                </c:pt>
                <c:pt idx="5">
                  <c:v>0</c:v>
                </c:pt>
                <c:pt idx="6">
                  <c:v>27</c:v>
                </c:pt>
                <c:pt idx="7">
                  <c:v>73</c:v>
                </c:pt>
                <c:pt idx="8">
                  <c:v>0</c:v>
                </c:pt>
                <c:pt idx="9">
                  <c:v>73</c:v>
                </c:pt>
                <c:pt idx="10">
                  <c:v>27</c:v>
                </c:pt>
                <c:pt idx="11">
                  <c:v>0</c:v>
                </c:pt>
                <c:pt idx="12">
                  <c:v>61</c:v>
                </c:pt>
                <c:pt idx="13">
                  <c:v>39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8-4FA9-971A-1E87C05D6FD5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5-6 лет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Лист1!$C$2:$Q$4</c:f>
              <c:strCache>
                <c:ptCount val="15"/>
                <c:pt idx="0">
                  <c:v>Социально коммуникативное развитие</c:v>
                </c:pt>
                <c:pt idx="3">
                  <c:v>Познавательное развитие</c:v>
                </c:pt>
                <c:pt idx="6">
                  <c:v>Развитие речи</c:v>
                </c:pt>
                <c:pt idx="9">
                  <c:v>Художественно-эстетическое развитие</c:v>
                </c:pt>
                <c:pt idx="12">
                  <c:v>Физическое развитие</c:v>
                </c:pt>
              </c:strCache>
            </c:strRef>
          </c:cat>
          <c:val>
            <c:numRef>
              <c:f>Лист1!$C$6:$Q$6</c:f>
              <c:numCache>
                <c:formatCode>General</c:formatCode>
                <c:ptCount val="15"/>
                <c:pt idx="0">
                  <c:v>64</c:v>
                </c:pt>
                <c:pt idx="1">
                  <c:v>32</c:v>
                </c:pt>
                <c:pt idx="2">
                  <c:v>4</c:v>
                </c:pt>
                <c:pt idx="3">
                  <c:v>57</c:v>
                </c:pt>
                <c:pt idx="4">
                  <c:v>39</c:v>
                </c:pt>
                <c:pt idx="5">
                  <c:v>4</c:v>
                </c:pt>
                <c:pt idx="6">
                  <c:v>32</c:v>
                </c:pt>
                <c:pt idx="7">
                  <c:v>57</c:v>
                </c:pt>
                <c:pt idx="8">
                  <c:v>11</c:v>
                </c:pt>
                <c:pt idx="9">
                  <c:v>32</c:v>
                </c:pt>
                <c:pt idx="10">
                  <c:v>53</c:v>
                </c:pt>
                <c:pt idx="11">
                  <c:v>5</c:v>
                </c:pt>
                <c:pt idx="12">
                  <c:v>38</c:v>
                </c:pt>
                <c:pt idx="13">
                  <c:v>60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8-4FA9-971A-1E87C05D6FD5}"/>
            </c:ext>
          </c:extLst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4-5 лет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Лист1!$C$2:$Q$4</c:f>
              <c:strCache>
                <c:ptCount val="15"/>
                <c:pt idx="0">
                  <c:v>Социально коммуникативное развитие</c:v>
                </c:pt>
                <c:pt idx="3">
                  <c:v>Познавательное развитие</c:v>
                </c:pt>
                <c:pt idx="6">
                  <c:v>Развитие речи</c:v>
                </c:pt>
                <c:pt idx="9">
                  <c:v>Художественно-эстетическое развитие</c:v>
                </c:pt>
                <c:pt idx="12">
                  <c:v>Физическое развитие</c:v>
                </c:pt>
              </c:strCache>
            </c:strRef>
          </c:cat>
          <c:val>
            <c:numRef>
              <c:f>Лист1!$C$7:$Q$7</c:f>
              <c:numCache>
                <c:formatCode>General</c:formatCode>
                <c:ptCount val="15"/>
                <c:pt idx="0">
                  <c:v>46</c:v>
                </c:pt>
                <c:pt idx="1">
                  <c:v>54</c:v>
                </c:pt>
                <c:pt idx="2">
                  <c:v>0</c:v>
                </c:pt>
                <c:pt idx="3">
                  <c:v>46</c:v>
                </c:pt>
                <c:pt idx="4">
                  <c:v>50</c:v>
                </c:pt>
                <c:pt idx="5">
                  <c:v>4</c:v>
                </c:pt>
                <c:pt idx="6">
                  <c:v>28</c:v>
                </c:pt>
                <c:pt idx="7">
                  <c:v>60</c:v>
                </c:pt>
                <c:pt idx="8">
                  <c:v>12</c:v>
                </c:pt>
                <c:pt idx="9">
                  <c:v>58</c:v>
                </c:pt>
                <c:pt idx="10">
                  <c:v>36</c:v>
                </c:pt>
                <c:pt idx="11">
                  <c:v>6</c:v>
                </c:pt>
                <c:pt idx="12">
                  <c:v>40</c:v>
                </c:pt>
                <c:pt idx="13">
                  <c:v>60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A8-4FA9-971A-1E87C05D6FD5}"/>
            </c:ext>
          </c:extLst>
        </c:ser>
        <c:ser>
          <c:idx val="3"/>
          <c:order val="3"/>
          <c:tx>
            <c:strRef>
              <c:f>Лист1!$B$8</c:f>
              <c:strCache>
                <c:ptCount val="1"/>
                <c:pt idx="0">
                  <c:v> 3-4 года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Лист1!$C$2:$Q$4</c:f>
              <c:strCache>
                <c:ptCount val="15"/>
                <c:pt idx="0">
                  <c:v>Социально коммуникативное развитие</c:v>
                </c:pt>
                <c:pt idx="3">
                  <c:v>Познавательное развитие</c:v>
                </c:pt>
                <c:pt idx="6">
                  <c:v>Развитие речи</c:v>
                </c:pt>
                <c:pt idx="9">
                  <c:v>Художественно-эстетическое развитие</c:v>
                </c:pt>
                <c:pt idx="12">
                  <c:v>Физическое развитие</c:v>
                </c:pt>
              </c:strCache>
            </c:strRef>
          </c:cat>
          <c:val>
            <c:numRef>
              <c:f>Лист1!$C$8:$Q$8</c:f>
              <c:numCache>
                <c:formatCode>General</c:formatCode>
                <c:ptCount val="15"/>
                <c:pt idx="0">
                  <c:v>7</c:v>
                </c:pt>
                <c:pt idx="1">
                  <c:v>72</c:v>
                </c:pt>
                <c:pt idx="2">
                  <c:v>21</c:v>
                </c:pt>
                <c:pt idx="3">
                  <c:v>12</c:v>
                </c:pt>
                <c:pt idx="4">
                  <c:v>70</c:v>
                </c:pt>
                <c:pt idx="5">
                  <c:v>18</c:v>
                </c:pt>
                <c:pt idx="6">
                  <c:v>21</c:v>
                </c:pt>
                <c:pt idx="7">
                  <c:v>67</c:v>
                </c:pt>
                <c:pt idx="8">
                  <c:v>12</c:v>
                </c:pt>
                <c:pt idx="9">
                  <c:v>18</c:v>
                </c:pt>
                <c:pt idx="10">
                  <c:v>69</c:v>
                </c:pt>
                <c:pt idx="11">
                  <c:v>13</c:v>
                </c:pt>
                <c:pt idx="12">
                  <c:v>24</c:v>
                </c:pt>
                <c:pt idx="13">
                  <c:v>68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A8-4FA9-971A-1E87C05D6FD5}"/>
            </c:ext>
          </c:extLst>
        </c:ser>
        <c:ser>
          <c:idx val="4"/>
          <c:order val="4"/>
          <c:tx>
            <c:strRef>
              <c:f>Лист1!$B$9</c:f>
              <c:strCache>
                <c:ptCount val="1"/>
                <c:pt idx="0">
                  <c:v>2-3 года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Лист1!$C$2:$Q$4</c:f>
              <c:strCache>
                <c:ptCount val="15"/>
                <c:pt idx="0">
                  <c:v>Социально коммуникативное развитие</c:v>
                </c:pt>
                <c:pt idx="3">
                  <c:v>Познавательное развитие</c:v>
                </c:pt>
                <c:pt idx="6">
                  <c:v>Развитие речи</c:v>
                </c:pt>
                <c:pt idx="9">
                  <c:v>Художественно-эстетическое развитие</c:v>
                </c:pt>
                <c:pt idx="12">
                  <c:v>Физическое развитие</c:v>
                </c:pt>
              </c:strCache>
            </c:strRef>
          </c:cat>
          <c:val>
            <c:numRef>
              <c:f>Лист1!$C$9:$Q$9</c:f>
              <c:numCache>
                <c:formatCode>General</c:formatCode>
                <c:ptCount val="15"/>
                <c:pt idx="0">
                  <c:v>45</c:v>
                </c:pt>
                <c:pt idx="1">
                  <c:v>54</c:v>
                </c:pt>
                <c:pt idx="2">
                  <c:v>1</c:v>
                </c:pt>
                <c:pt idx="3">
                  <c:v>36</c:v>
                </c:pt>
                <c:pt idx="4">
                  <c:v>50</c:v>
                </c:pt>
                <c:pt idx="5">
                  <c:v>14</c:v>
                </c:pt>
                <c:pt idx="6">
                  <c:v>24</c:v>
                </c:pt>
                <c:pt idx="7">
                  <c:v>67</c:v>
                </c:pt>
                <c:pt idx="8">
                  <c:v>9</c:v>
                </c:pt>
                <c:pt idx="9">
                  <c:v>29</c:v>
                </c:pt>
                <c:pt idx="10">
                  <c:v>66</c:v>
                </c:pt>
                <c:pt idx="11">
                  <c:v>5</c:v>
                </c:pt>
                <c:pt idx="12">
                  <c:v>43</c:v>
                </c:pt>
                <c:pt idx="13">
                  <c:v>53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A8-4FA9-971A-1E87C05D6FD5}"/>
            </c:ext>
          </c:extLst>
        </c:ser>
        <c:ser>
          <c:idx val="5"/>
          <c:order val="5"/>
          <c:tx>
            <c:strRef>
              <c:f>Лист1!$B$10</c:f>
              <c:strCache>
                <c:ptCount val="1"/>
                <c:pt idx="0">
                  <c:v>1,5-2 года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Лист1!$C$2:$Q$4</c:f>
              <c:strCache>
                <c:ptCount val="15"/>
                <c:pt idx="0">
                  <c:v>Социально коммуникативное развитие</c:v>
                </c:pt>
                <c:pt idx="3">
                  <c:v>Познавательное развитие</c:v>
                </c:pt>
                <c:pt idx="6">
                  <c:v>Развитие речи</c:v>
                </c:pt>
                <c:pt idx="9">
                  <c:v>Художественно-эстетическое развитие</c:v>
                </c:pt>
                <c:pt idx="12">
                  <c:v>Физическое развитие</c:v>
                </c:pt>
              </c:strCache>
            </c:strRef>
          </c:cat>
          <c:val>
            <c:numRef>
              <c:f>Лист1!$C$10:$Q$10</c:f>
              <c:numCache>
                <c:formatCode>General</c:formatCode>
                <c:ptCount val="15"/>
                <c:pt idx="0">
                  <c:v>33</c:v>
                </c:pt>
                <c:pt idx="1">
                  <c:v>64</c:v>
                </c:pt>
                <c:pt idx="2">
                  <c:v>3</c:v>
                </c:pt>
                <c:pt idx="3">
                  <c:v>35</c:v>
                </c:pt>
                <c:pt idx="4">
                  <c:v>34</c:v>
                </c:pt>
                <c:pt idx="5">
                  <c:v>31</c:v>
                </c:pt>
                <c:pt idx="6">
                  <c:v>13</c:v>
                </c:pt>
                <c:pt idx="7">
                  <c:v>83</c:v>
                </c:pt>
                <c:pt idx="8">
                  <c:v>4</c:v>
                </c:pt>
                <c:pt idx="9">
                  <c:v>30</c:v>
                </c:pt>
                <c:pt idx="10">
                  <c:v>65</c:v>
                </c:pt>
                <c:pt idx="11">
                  <c:v>5</c:v>
                </c:pt>
                <c:pt idx="12">
                  <c:v>34</c:v>
                </c:pt>
                <c:pt idx="13">
                  <c:v>62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A8-4FA9-971A-1E87C05D6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9203032"/>
        <c:axId val="289203816"/>
        <c:axId val="289643592"/>
      </c:bar3DChart>
      <c:catAx>
        <c:axId val="28920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9203816"/>
        <c:crosses val="autoZero"/>
        <c:auto val="1"/>
        <c:lblAlgn val="ctr"/>
        <c:lblOffset val="100"/>
        <c:noMultiLvlLbl val="0"/>
      </c:catAx>
      <c:valAx>
        <c:axId val="28920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203032"/>
        <c:crosses val="autoZero"/>
        <c:crossBetween val="between"/>
      </c:valAx>
      <c:serAx>
        <c:axId val="289643592"/>
        <c:scaling>
          <c:orientation val="minMax"/>
        </c:scaling>
        <c:delete val="1"/>
        <c:axPos val="b"/>
        <c:majorTickMark val="none"/>
        <c:minorTickMark val="none"/>
        <c:tickLblPos val="nextTo"/>
        <c:crossAx val="2892038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образовательной деятельности групп компенсирующей направленности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6-7 лет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Лист1!$C$14:$Q$16</c:f>
              <c:multiLvlStrCache>
                <c:ptCount val="1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  <c:pt idx="9">
                    <c:v>%</c:v>
                  </c:pt>
                  <c:pt idx="10">
                    <c:v>%</c:v>
                  </c:pt>
                  <c:pt idx="11">
                    <c:v>%</c:v>
                  </c:pt>
                  <c:pt idx="12">
                    <c:v>%</c:v>
                  </c:pt>
                  <c:pt idx="13">
                    <c:v>%</c:v>
                  </c:pt>
                  <c:pt idx="14">
                    <c:v>%</c:v>
                  </c:pt>
                </c:lvl>
                <c:lvl>
                  <c:pt idx="0">
                    <c:v>о</c:v>
                  </c:pt>
                  <c:pt idx="1">
                    <c:v>д</c:v>
                  </c:pt>
                  <c:pt idx="2">
                    <c:v>н</c:v>
                  </c:pt>
                  <c:pt idx="3">
                    <c:v>о</c:v>
                  </c:pt>
                  <c:pt idx="4">
                    <c:v>д</c:v>
                  </c:pt>
                  <c:pt idx="5">
                    <c:v>н</c:v>
                  </c:pt>
                  <c:pt idx="6">
                    <c:v>о</c:v>
                  </c:pt>
                  <c:pt idx="7">
                    <c:v>д</c:v>
                  </c:pt>
                  <c:pt idx="8">
                    <c:v>н</c:v>
                  </c:pt>
                  <c:pt idx="9">
                    <c:v>о</c:v>
                  </c:pt>
                  <c:pt idx="10">
                    <c:v>д</c:v>
                  </c:pt>
                  <c:pt idx="11">
                    <c:v>н</c:v>
                  </c:pt>
                  <c:pt idx="12">
                    <c:v>о</c:v>
                  </c:pt>
                  <c:pt idx="13">
                    <c:v>д</c:v>
                  </c:pt>
                  <c:pt idx="14">
                    <c:v>н</c:v>
                  </c:pt>
                </c:lvl>
                <c:lvl>
                  <c:pt idx="0">
                    <c:v>Социально коммуникативное развитие</c:v>
                  </c:pt>
                  <c:pt idx="3">
                    <c:v>Познавательное развитие</c:v>
                  </c:pt>
                  <c:pt idx="6">
                    <c:v>Развитие речи</c:v>
                  </c:pt>
                  <c:pt idx="9">
                    <c:v>Художественно-эстетическое развитие</c:v>
                  </c:pt>
                  <c:pt idx="12">
                    <c:v>Физическое развитие</c:v>
                  </c:pt>
                </c:lvl>
              </c:multiLvlStrCache>
            </c:multiLvlStrRef>
          </c:cat>
          <c:val>
            <c:numRef>
              <c:f>Лист1!$C$17:$Q$17</c:f>
              <c:numCache>
                <c:formatCode>General</c:formatCode>
                <c:ptCount val="15"/>
                <c:pt idx="0">
                  <c:v>39</c:v>
                </c:pt>
                <c:pt idx="1">
                  <c:v>61</c:v>
                </c:pt>
                <c:pt idx="2">
                  <c:v>0</c:v>
                </c:pt>
                <c:pt idx="3">
                  <c:v>53</c:v>
                </c:pt>
                <c:pt idx="4">
                  <c:v>47</c:v>
                </c:pt>
                <c:pt idx="5">
                  <c:v>0</c:v>
                </c:pt>
                <c:pt idx="6">
                  <c:v>36</c:v>
                </c:pt>
                <c:pt idx="7">
                  <c:v>64</c:v>
                </c:pt>
                <c:pt idx="8">
                  <c:v>0</c:v>
                </c:pt>
                <c:pt idx="9">
                  <c:v>36</c:v>
                </c:pt>
                <c:pt idx="10">
                  <c:v>64</c:v>
                </c:pt>
                <c:pt idx="11">
                  <c:v>0</c:v>
                </c:pt>
                <c:pt idx="12">
                  <c:v>45</c:v>
                </c:pt>
                <c:pt idx="13">
                  <c:v>55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2-4EC3-9C4A-820D014C19DC}"/>
            </c:ext>
          </c:extLst>
        </c:ser>
        <c:ser>
          <c:idx val="1"/>
          <c:order val="1"/>
          <c:tx>
            <c:strRef>
              <c:f>Лист1!$B$18</c:f>
              <c:strCache>
                <c:ptCount val="1"/>
                <c:pt idx="0">
                  <c:v>5-6 лет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Лист1!$C$14:$Q$16</c:f>
              <c:multiLvlStrCache>
                <c:ptCount val="1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  <c:pt idx="9">
                    <c:v>%</c:v>
                  </c:pt>
                  <c:pt idx="10">
                    <c:v>%</c:v>
                  </c:pt>
                  <c:pt idx="11">
                    <c:v>%</c:v>
                  </c:pt>
                  <c:pt idx="12">
                    <c:v>%</c:v>
                  </c:pt>
                  <c:pt idx="13">
                    <c:v>%</c:v>
                  </c:pt>
                  <c:pt idx="14">
                    <c:v>%</c:v>
                  </c:pt>
                </c:lvl>
                <c:lvl>
                  <c:pt idx="0">
                    <c:v>о</c:v>
                  </c:pt>
                  <c:pt idx="1">
                    <c:v>д</c:v>
                  </c:pt>
                  <c:pt idx="2">
                    <c:v>н</c:v>
                  </c:pt>
                  <c:pt idx="3">
                    <c:v>о</c:v>
                  </c:pt>
                  <c:pt idx="4">
                    <c:v>д</c:v>
                  </c:pt>
                  <c:pt idx="5">
                    <c:v>н</c:v>
                  </c:pt>
                  <c:pt idx="6">
                    <c:v>о</c:v>
                  </c:pt>
                  <c:pt idx="7">
                    <c:v>д</c:v>
                  </c:pt>
                  <c:pt idx="8">
                    <c:v>н</c:v>
                  </c:pt>
                  <c:pt idx="9">
                    <c:v>о</c:v>
                  </c:pt>
                  <c:pt idx="10">
                    <c:v>д</c:v>
                  </c:pt>
                  <c:pt idx="11">
                    <c:v>н</c:v>
                  </c:pt>
                  <c:pt idx="12">
                    <c:v>о</c:v>
                  </c:pt>
                  <c:pt idx="13">
                    <c:v>д</c:v>
                  </c:pt>
                  <c:pt idx="14">
                    <c:v>н</c:v>
                  </c:pt>
                </c:lvl>
                <c:lvl>
                  <c:pt idx="0">
                    <c:v>Социально коммуникативное развитие</c:v>
                  </c:pt>
                  <c:pt idx="3">
                    <c:v>Познавательное развитие</c:v>
                  </c:pt>
                  <c:pt idx="6">
                    <c:v>Развитие речи</c:v>
                  </c:pt>
                  <c:pt idx="9">
                    <c:v>Художественно-эстетическое развитие</c:v>
                  </c:pt>
                  <c:pt idx="12">
                    <c:v>Физическое развитие</c:v>
                  </c:pt>
                </c:lvl>
              </c:multiLvlStrCache>
            </c:multiLvlStrRef>
          </c:cat>
          <c:val>
            <c:numRef>
              <c:f>Лист1!$C$18:$Q$18</c:f>
              <c:numCache>
                <c:formatCode>General</c:formatCode>
                <c:ptCount val="15"/>
                <c:pt idx="0">
                  <c:v>16</c:v>
                </c:pt>
                <c:pt idx="1">
                  <c:v>75</c:v>
                </c:pt>
                <c:pt idx="2">
                  <c:v>9</c:v>
                </c:pt>
                <c:pt idx="3">
                  <c:v>23</c:v>
                </c:pt>
                <c:pt idx="4">
                  <c:v>62</c:v>
                </c:pt>
                <c:pt idx="5">
                  <c:v>15</c:v>
                </c:pt>
                <c:pt idx="6">
                  <c:v>20</c:v>
                </c:pt>
                <c:pt idx="7">
                  <c:v>65</c:v>
                </c:pt>
                <c:pt idx="8">
                  <c:v>15</c:v>
                </c:pt>
                <c:pt idx="9">
                  <c:v>0</c:v>
                </c:pt>
                <c:pt idx="10">
                  <c:v>69</c:v>
                </c:pt>
                <c:pt idx="11">
                  <c:v>31</c:v>
                </c:pt>
                <c:pt idx="12">
                  <c:v>0</c:v>
                </c:pt>
                <c:pt idx="13">
                  <c:v>54</c:v>
                </c:pt>
                <c:pt idx="1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2-4EC3-9C4A-820D014C19DC}"/>
            </c:ext>
          </c:extLst>
        </c:ser>
        <c:ser>
          <c:idx val="2"/>
          <c:order val="2"/>
          <c:tx>
            <c:strRef>
              <c:f>Лист1!$B$19</c:f>
              <c:strCache>
                <c:ptCount val="1"/>
                <c:pt idx="0">
                  <c:v>4-5 лет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Лист1!$C$14:$Q$16</c:f>
              <c:multiLvlStrCache>
                <c:ptCount val="15"/>
                <c:lvl>
                  <c:pt idx="0">
                    <c:v>%</c:v>
                  </c:pt>
                  <c:pt idx="1">
                    <c:v>%</c:v>
                  </c:pt>
                  <c:pt idx="2">
                    <c:v>%</c:v>
                  </c:pt>
                  <c:pt idx="3">
                    <c:v>%</c:v>
                  </c:pt>
                  <c:pt idx="4">
                    <c:v>%</c:v>
                  </c:pt>
                  <c:pt idx="5">
                    <c:v>%</c:v>
                  </c:pt>
                  <c:pt idx="6">
                    <c:v>%</c:v>
                  </c:pt>
                  <c:pt idx="7">
                    <c:v>%</c:v>
                  </c:pt>
                  <c:pt idx="8">
                    <c:v>%</c:v>
                  </c:pt>
                  <c:pt idx="9">
                    <c:v>%</c:v>
                  </c:pt>
                  <c:pt idx="10">
                    <c:v>%</c:v>
                  </c:pt>
                  <c:pt idx="11">
                    <c:v>%</c:v>
                  </c:pt>
                  <c:pt idx="12">
                    <c:v>%</c:v>
                  </c:pt>
                  <c:pt idx="13">
                    <c:v>%</c:v>
                  </c:pt>
                  <c:pt idx="14">
                    <c:v>%</c:v>
                  </c:pt>
                </c:lvl>
                <c:lvl>
                  <c:pt idx="0">
                    <c:v>о</c:v>
                  </c:pt>
                  <c:pt idx="1">
                    <c:v>д</c:v>
                  </c:pt>
                  <c:pt idx="2">
                    <c:v>н</c:v>
                  </c:pt>
                  <c:pt idx="3">
                    <c:v>о</c:v>
                  </c:pt>
                  <c:pt idx="4">
                    <c:v>д</c:v>
                  </c:pt>
                  <c:pt idx="5">
                    <c:v>н</c:v>
                  </c:pt>
                  <c:pt idx="6">
                    <c:v>о</c:v>
                  </c:pt>
                  <c:pt idx="7">
                    <c:v>д</c:v>
                  </c:pt>
                  <c:pt idx="8">
                    <c:v>н</c:v>
                  </c:pt>
                  <c:pt idx="9">
                    <c:v>о</c:v>
                  </c:pt>
                  <c:pt idx="10">
                    <c:v>д</c:v>
                  </c:pt>
                  <c:pt idx="11">
                    <c:v>н</c:v>
                  </c:pt>
                  <c:pt idx="12">
                    <c:v>о</c:v>
                  </c:pt>
                  <c:pt idx="13">
                    <c:v>д</c:v>
                  </c:pt>
                  <c:pt idx="14">
                    <c:v>н</c:v>
                  </c:pt>
                </c:lvl>
                <c:lvl>
                  <c:pt idx="0">
                    <c:v>Социально коммуникативное развитие</c:v>
                  </c:pt>
                  <c:pt idx="3">
                    <c:v>Познавательное развитие</c:v>
                  </c:pt>
                  <c:pt idx="6">
                    <c:v>Развитие речи</c:v>
                  </c:pt>
                  <c:pt idx="9">
                    <c:v>Художественно-эстетическое развитие</c:v>
                  </c:pt>
                  <c:pt idx="12">
                    <c:v>Физическое развитие</c:v>
                  </c:pt>
                </c:lvl>
              </c:multiLvlStrCache>
            </c:multiLvlStrRef>
          </c:cat>
          <c:val>
            <c:numRef>
              <c:f>Лист1!$C$19:$Q$19</c:f>
              <c:numCache>
                <c:formatCode>General</c:formatCode>
                <c:ptCount val="15"/>
                <c:pt idx="0">
                  <c:v>14</c:v>
                </c:pt>
                <c:pt idx="1">
                  <c:v>57</c:v>
                </c:pt>
                <c:pt idx="2">
                  <c:v>29</c:v>
                </c:pt>
                <c:pt idx="3">
                  <c:v>7</c:v>
                </c:pt>
                <c:pt idx="4">
                  <c:v>63</c:v>
                </c:pt>
                <c:pt idx="5">
                  <c:v>30</c:v>
                </c:pt>
                <c:pt idx="6">
                  <c:v>12</c:v>
                </c:pt>
                <c:pt idx="7">
                  <c:v>44</c:v>
                </c:pt>
                <c:pt idx="8">
                  <c:v>44</c:v>
                </c:pt>
                <c:pt idx="9">
                  <c:v>26</c:v>
                </c:pt>
                <c:pt idx="10">
                  <c:v>41</c:v>
                </c:pt>
                <c:pt idx="11">
                  <c:v>33</c:v>
                </c:pt>
                <c:pt idx="12">
                  <c:v>23</c:v>
                </c:pt>
                <c:pt idx="13">
                  <c:v>48</c:v>
                </c:pt>
                <c:pt idx="1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2-4EC3-9C4A-820D014C19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4979496"/>
        <c:axId val="364978320"/>
        <c:axId val="364249112"/>
      </c:bar3DChart>
      <c:catAx>
        <c:axId val="36497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64978320"/>
        <c:crosses val="autoZero"/>
        <c:auto val="1"/>
        <c:lblAlgn val="ctr"/>
        <c:lblOffset val="100"/>
        <c:noMultiLvlLbl val="0"/>
      </c:catAx>
      <c:valAx>
        <c:axId val="3649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79496"/>
        <c:crosses val="autoZero"/>
        <c:crossBetween val="between"/>
      </c:valAx>
      <c:serAx>
        <c:axId val="3642491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7832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BBA09-2836-4BCA-A6A0-63FE4C796083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E7A23-75CD-423D-A631-CAD03F926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8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54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0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015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20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9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7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7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27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9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63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54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2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27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36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8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A534-647F-4710-ADBB-840E172F9E6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C629-56D2-4C3C-A601-7BCB2F758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2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5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3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26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24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1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5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2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08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64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№37 «Колокольчик»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3117" y="2390676"/>
            <a:ext cx="7705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ОБЩЕЕ РОДИТЕЛЬСКОЕ СОБРАНИЕ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778" y="3680140"/>
            <a:ext cx="10888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семьи и детского сада</a:t>
            </a:r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7" descr="http://img1.picmix.com/output/stamp/thumb/3/4/1/1/121143_e40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120">
            <a:off x="10223881" y="902900"/>
            <a:ext cx="1317466" cy="131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4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811318"/>
              </p:ext>
            </p:extLst>
          </p:nvPr>
        </p:nvGraphicFramePr>
        <p:xfrm>
          <a:off x="563880" y="167640"/>
          <a:ext cx="10576560" cy="652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70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" y="71299"/>
            <a:ext cx="11521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Готовность к школьному обучению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Освоение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основной образовательной программы дошкольного образования выпускниками групп старшего дошкольного возраста (6-7 лет)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E5B6F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82930"/>
              </p:ext>
            </p:extLst>
          </p:nvPr>
        </p:nvGraphicFramePr>
        <p:xfrm>
          <a:off x="259079" y="1613597"/>
          <a:ext cx="11704321" cy="1954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 во выпускников, освоивших ОПДО (чел.)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0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обследованных        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(чел./ %)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обследованных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оптимальным и достаточным уровнем освоения программы (чел./%)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низким уровнем освоения программы (чел. /%)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76/100%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76/100%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9078" y="3822759"/>
            <a:ext cx="11521441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адаптированной образовательной программы дошкольного образования выпускниками групп старшего дошкольного возраста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(6-7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лет)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120753"/>
              </p:ext>
            </p:extLst>
          </p:nvPr>
        </p:nvGraphicFramePr>
        <p:xfrm>
          <a:off x="259078" y="4753583"/>
          <a:ext cx="11704322" cy="1963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6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5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30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 во выпускников, освоивших АОПДО (чел.)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обследованных      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(чел./ %)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обследованных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оптимальным и достаточным уровнем освоения программы (чел./%)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низким уровнем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 /%)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19/100%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16/85%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3/15%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67385"/>
            <a:ext cx="1089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учителей-логопедов с воспитанниками 6-7 лет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30238"/>
              </p:ext>
            </p:extLst>
          </p:nvPr>
        </p:nvGraphicFramePr>
        <p:xfrm>
          <a:off x="114298" y="667495"/>
          <a:ext cx="11887212" cy="58064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85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7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0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9480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которым оказывалась  логопедическая помощь (чел.)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vert="vert27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Логопедические заключения (чел.)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" marR="5485" marT="54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оказания логопедической помощи (чел.)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вана логопеди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ческая помощь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2024-2025 учебном году (чел.)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ФФН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(чел.)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" marR="5485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5" marR="5485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нормой речевого развития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улучшением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улучшения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 (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ЗПР, у/о)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27" marR="27427" marT="548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6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674" y="340714"/>
            <a:ext cx="119353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2.Дополнительные образовательные услуги в ДОУ в летний период .</a:t>
            </a:r>
            <a:endParaRPr lang="ru-RU" sz="3500" dirty="0">
              <a:solidFill>
                <a:prstClr val="black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летний период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10583"/>
              </p:ext>
            </p:extLst>
          </p:nvPr>
        </p:nvGraphicFramePr>
        <p:xfrm>
          <a:off x="327013" y="1318846"/>
          <a:ext cx="11662611" cy="5412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7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74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63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63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091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платной образовательной услуги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занятие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 в месяц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месяц обучения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«Хип- хоп»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2604,00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«Озорные гусельки»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2604,00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«Марья- искусница»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2604,00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«Белая ладья»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2604,00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«Lego-моделирование»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2604,00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«Театральная студия»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2046,00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2604,00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24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2418,00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9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4" y="2420888"/>
            <a:ext cx="4095750" cy="3543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3335" y="836713"/>
            <a:ext cx="7765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в летний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37589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484" y="0"/>
            <a:ext cx="10964007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безопасности детей в летний период</a:t>
            </a:r>
          </a:p>
          <a:p>
            <a:pPr algn="just" defTabSz="914400"/>
            <a:r>
              <a:rPr lang="ru-RU" dirty="0" smtClean="0">
                <a:solidFill>
                  <a:prstClr val="black"/>
                </a:solidFill>
                <a:latin typeface="Trebuchet MS" panose="020B0603020202020204"/>
              </a:rPr>
              <a:t>  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опасности подстерегают детей не только в местах отдыха, но и на детской площадке, на дороге, в общественных местах.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следование рекомендациям поможет снизить риски: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ребенка обязательным является ношение головного убора на улице для предотвращения теплового или солнечного удара.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Приучите детей всегда мыть руки перед употреблением пищи. 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Поскольку на лето приходится пик пищевых отравлений и заболеваний энтеровирусными инфекциями, следите за свежестью продуктов, всегда мойте овощи и фрукты перед употреблением.</a:t>
            </a:r>
          </a:p>
          <a:p>
            <a:pPr marL="285750" indent="-285750" algn="just" defTabSz="914400"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учите ребенка переходу по светофору, расскажите об опасности, которую несет автомобиль.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Расскажите детям о том, как правильно себя вести на детской площадке, в частности, катанию на качелях. К ним нужно подходить сбоку; садиться и вставать, дождавшись полной остановки; крепко держаться при катании.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Важно научить и правилам пожарной безопасности в летний период. Не позволяйте разводить костры без присутствия взрослых. Поясните опасность огненной стихии в быстром распространении на соседние объекты.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Соблюдайте питьевой режим, чтобы не допустить обезвоживания. Давайте ребенку очищенную природную воду без газа.</a:t>
            </a:r>
          </a:p>
          <a:p>
            <a:pPr algn="just"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ваше чадо катается на велосипеде или роликах, приобретите ему защитный шлем, налокотники и наколенники.</a:t>
            </a:r>
          </a:p>
          <a:p>
            <a:pPr defTabSz="91440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9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60295"/>
              </p:ext>
            </p:extLst>
          </p:nvPr>
        </p:nvGraphicFramePr>
        <p:xfrm>
          <a:off x="447881" y="193409"/>
          <a:ext cx="6119973" cy="5784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973">
                  <a:extLst>
                    <a:ext uri="{9D8B030D-6E8A-4147-A177-3AD203B41FA5}">
                      <a16:colId xmlns:a16="http://schemas.microsoft.com/office/drawing/2014/main" val="3955100140"/>
                    </a:ext>
                  </a:extLst>
                </a:gridCol>
              </a:tblGrid>
              <a:tr h="5714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поведения на воде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80400"/>
                  </a:ext>
                </a:extLst>
              </a:tr>
              <a:tr h="5213536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должны знать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следующие правила: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игры на воде опасны (нельзя, даже играючи, «топить» своих друзей или «прятаться» под водой);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категорически запрещается прыгать в воду в не предназначенных для этого местах;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нельзя нырять и плавать в местах, заросших водорослями;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 следует далеко заплывать на надувных матрасах и кругах;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 следует звать на помощь в шутку.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68118"/>
                  </a:ext>
                </a:extLst>
              </a:tr>
            </a:tbl>
          </a:graphicData>
        </a:graphic>
      </p:graphicFrame>
      <p:pic>
        <p:nvPicPr>
          <p:cNvPr id="2050" name="Picture 2" descr="http://fs.soc.cap.ru/soc20/yadrin-centr/news/2021/05/28/eb5c945f-28b3-4796-b074-f9c214a82f13/rod040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54" y="193409"/>
            <a:ext cx="4967653" cy="6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80977"/>
              </p:ext>
            </p:extLst>
          </p:nvPr>
        </p:nvGraphicFramePr>
        <p:xfrm>
          <a:off x="286282" y="254977"/>
          <a:ext cx="6518964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8964">
                  <a:extLst>
                    <a:ext uri="{9D8B030D-6E8A-4147-A177-3AD203B41FA5}">
                      <a16:colId xmlns:a16="http://schemas.microsoft.com/office/drawing/2014/main" val="2127934312"/>
                    </a:ext>
                  </a:extLst>
                </a:gridCol>
              </a:tblGrid>
              <a:tr h="51893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Безопасное поведение в лесу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988748"/>
                  </a:ext>
                </a:extLst>
              </a:tr>
              <a:tr h="5424666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расскажите ребенку о ядовитых грибах и растениях, которые растут в лесу, на полях и лугах. Объясните, что надо быть осторожными и отучиться от вредной привычки пробовать все подряд (ягоды травинки);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напоминайте ребенку, что ему ни в коем случае нельзя ходить по лесу одному, нужно держаться всегда рядом с родителями. Но что делать, если он чем-то увлекся и не заметил, как заблудился? Объясните ребенку, что не нужно поддаваться панике и бежать, куда глаза глядят. Как только потерял родителей, следует кричать громче, чтобы можно было найти друг друга по голосу, и оставаться на месте. Малыш должен твердо знать, что его обязательно будут искать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48287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46" y="254977"/>
            <a:ext cx="5169877" cy="61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5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36060"/>
              </p:ext>
            </p:extLst>
          </p:nvPr>
        </p:nvGraphicFramePr>
        <p:xfrm>
          <a:off x="246185" y="193431"/>
          <a:ext cx="6690946" cy="6416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0946">
                  <a:extLst>
                    <a:ext uri="{9D8B030D-6E8A-4147-A177-3AD203B41FA5}">
                      <a16:colId xmlns:a16="http://schemas.microsoft.com/office/drawing/2014/main" val="198752275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Опасная высота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289790"/>
                  </a:ext>
                </a:extLst>
              </a:tr>
              <a:tr h="581865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Особую опасность представляют открытые окна и балконы. Малыши не должны оставаться одни в комнате с открытым окном, балконом, выходить без взрослого на балкон, играть там в подвижные игры, прыгать;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ребенка постарше должно быть абсолютным законом, что выглядывая в окно или с балкона. Нельзя подставлять под ноги стул или иное приспособление. Очень важно, чтобы ребенок осознавал возможные последствия своего поведения 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93113"/>
                  </a:ext>
                </a:extLst>
              </a:tr>
            </a:tbl>
          </a:graphicData>
        </a:graphic>
      </p:graphicFrame>
      <p:pic>
        <p:nvPicPr>
          <p:cNvPr id="8196" name="Picture 4" descr="https://sun9-47.userapi.com/impf/45E_3N33_S0U1w8yBB6LunLXcZUtB-GY_u-DGQ/4H4LV4_9y3o.jpg?size=604x604&amp;quality=95&amp;sign=3e1001ddf518eec10fe9389355156a2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31" y="193430"/>
            <a:ext cx="4917425" cy="64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0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73016"/>
              </p:ext>
            </p:extLst>
          </p:nvPr>
        </p:nvGraphicFramePr>
        <p:xfrm>
          <a:off x="323119" y="274003"/>
          <a:ext cx="5937004" cy="6337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004">
                  <a:extLst>
                    <a:ext uri="{9D8B030D-6E8A-4147-A177-3AD203B41FA5}">
                      <a16:colId xmlns:a16="http://schemas.microsoft.com/office/drawing/2014/main" val="4219801887"/>
                    </a:ext>
                  </a:extLst>
                </a:gridCol>
              </a:tblGrid>
              <a:tr h="414199">
                <a:tc>
                  <a:txBody>
                    <a:bodyPr/>
                    <a:lstStyle/>
                    <a:p>
                      <a:r>
                        <a:rPr kumimoji="0" lang="ru-RU" sz="20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при общении с животными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07013"/>
                  </a:ext>
                </a:extLst>
              </a:tr>
              <a:tr h="592361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объяснить детям, что можно делать и чего нельзя допускать при контактах с животными;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можно кормить бездомных собак и кошек, но нельзя их трогать и брать на руки;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нельзя подходить к незнакомым собакам, беспокоить их во время сна, еды, ухода за щенками, отбирать то, во что играют собаки. Напоминайте детям, что и от кошек, и от собак передаются людям болезни – лишаи, чесотка, бешенство;</a:t>
                      </a:r>
                      <a:r>
                        <a:rPr kumimoji="0" lang="ru-RU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того, как погладил животное, обязательно нужно вымыть руки с мылом;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укусила собака или кошка, сразу же нужно сказать об этом родителям, чтобы они немедленно отвели к врачу;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напоминать детям о том, что даже полезные насекомые (пчелы, муравьи) могут причинить вред.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9403"/>
                  </a:ext>
                </a:extLst>
              </a:tr>
            </a:tbl>
          </a:graphicData>
        </a:graphic>
      </p:graphicFrame>
      <p:pic>
        <p:nvPicPr>
          <p:cNvPr id="10242" name="Picture 2" descr="https://cdn.culture.ru/images/fd079621-04af-5750-97da-a309f9b1f46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r="3169" b="3976"/>
          <a:stretch/>
        </p:blipFill>
        <p:spPr bwMode="auto">
          <a:xfrm>
            <a:off x="6260123" y="274003"/>
            <a:ext cx="5605057" cy="58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70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624205"/>
            <a:ext cx="10515600" cy="88455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педагогического совета: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40" y="1889760"/>
            <a:ext cx="1181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за 2021-2022 учебный год.</a:t>
            </a: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2.Дополнительные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услуги в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в летний период 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Безопасность детей в летний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7179"/>
              </p:ext>
            </p:extLst>
          </p:nvPr>
        </p:nvGraphicFramePr>
        <p:xfrm>
          <a:off x="114298" y="101932"/>
          <a:ext cx="7124303" cy="665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4303">
                  <a:extLst>
                    <a:ext uri="{9D8B030D-6E8A-4147-A177-3AD203B41FA5}">
                      <a16:colId xmlns:a16="http://schemas.microsoft.com/office/drawing/2014/main" val="4219801887"/>
                    </a:ext>
                  </a:extLst>
                </a:gridCol>
              </a:tblGrid>
              <a:tr h="727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безопасного катания на роликах, велосипеде и самокате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07013"/>
                  </a:ext>
                </a:extLst>
              </a:tr>
              <a:tr h="5925034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Летние каникулы – отличное время для катания на роликах, велосипеде или самокате. Но необходимо соблюдать определенные правила безопасного катания, чтобы прекрасная прогулка не закончилась в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травмпункте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Помните, необходимо: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Надевать защитный шлем, перчатки, щитки на руки и голени, наколенники и налокотники.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Не ездить на неисправном транспорте – шанс, что важная деталь отвалится прямо во время движения, и «водитель» полетит вверх тормашками вместе с железным конем, резко возрастает.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 кататься в непосредственной близости от других велосипедистов, роллеров,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скейтеров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«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самокатеров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особенно, если еще мало опыта – легко налететь друг на друга и упасть вместе.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Научиться правильно группироваться при падении. Такое умение позволит сделать ваши ролле- и велопрогулки менее </a:t>
                      </a:r>
                      <a:r>
                        <a:rPr kumimoji="0" lang="ru-R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травмоопасными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ведь, как уже было сказано, от встреч с твердыми поверхностями не застрахован никто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9403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601" y="101932"/>
            <a:ext cx="4953399" cy="532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3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64983"/>
              </p:ext>
            </p:extLst>
          </p:nvPr>
        </p:nvGraphicFramePr>
        <p:xfrm>
          <a:off x="298938" y="228600"/>
          <a:ext cx="11755315" cy="642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315">
                  <a:extLst>
                    <a:ext uri="{9D8B030D-6E8A-4147-A177-3AD203B41FA5}">
                      <a16:colId xmlns:a16="http://schemas.microsoft.com/office/drawing/2014/main" val="4219801887"/>
                    </a:ext>
                  </a:extLst>
                </a:gridCol>
              </a:tblGrid>
              <a:tr h="5011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безопасного катания на роликах, велосипеде и самокате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07013"/>
                  </a:ext>
                </a:extLst>
              </a:tr>
              <a:tr h="5924225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Крепить на одежду светоотражающие элементы при езде в темное время суток или при плохой погоде: так одинокую фигуру лучше видно другим участникам движения, в частности, автомобилистам, что снижает вероятность столкновения.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 баловаться во время движения: ездить вдвоем на одноместном велосипеде или самокате, не держаться за руль и т.п. Чем меньше опыт, тем аккуратнее следует вести себя на дороге. В противном случае падение или поломка транспорта вам практически обеспечены.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Выполнять «финты» только на предназначенной или подходящей для этого площадке, но никак не на проезжей части, тротуаре или детской площадке, где играют несмышленые малыши. Этим вы обезопасите и себя от незапланированных приземлений, и невольных свидетелей ваших «выкрутасов» от попадания под колеса.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Выучить правила дорожного движения. По закону, велосипедист – равноправный участник движения, как и автомобилист, и должен подчиняться правилам ПДД. Например, важно знать, как правильно показывать рукой, что хотите повернуть, как надо пересекать регулируемые перекрестки, по какой стороне дороги ехать. А вот роллеры приравнены к пешеходам и не должны появляться на проезжей части.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Двигаясь по тротуару, ехать очень медленно, аккуратно объезжая пешеходов и предупреждая их о своем приближении. Для велосипедистов езда по тротуарам, вообще-то запрещена законом, но в большинстве случаев – это единственный способ безопасного передвижения в отсутствие специальных дорожек.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Быть предельно внимательным, чтобы ничто не застало врасплох и не заставило потерять равновесие, и отправиться на «свидание» с асфальтом. Таким фактором могут стать и машина, выезжающая из двора, и выскочивший под колеса ребенок или собака, и просто громкий звук.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52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082" y="2495121"/>
            <a:ext cx="9963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 defTabSz="91440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Мы надеемся, что данный материал поможет вам сформировать и закрепить у своих детей опыт безопасного поведения, который поможет им предвидеть опасности и по возможности избегать их.</a:t>
            </a:r>
          </a:p>
          <a:p>
            <a:pPr defTabSz="91440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6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6" y="369277"/>
            <a:ext cx="9398977" cy="624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45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811" y="188829"/>
            <a:ext cx="11049555" cy="572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АНАЛИЗ ПЕДАГОГИЧЕСКОЙ ДЕЯТЕЛЬНОСТИ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300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Цель педагогического коллектива: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Создание образовательной среды, соответствующей требованиям ФГОС ДО, ФОП ДО,ФАОП ДО обеспечивающей право каждого ребенка на получение качественного дошкольного образования, полноценное развитие как основы успешной социализации и самореализации в условиях интеграции усилий семьи и детского сада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Задачи:</a:t>
            </a:r>
          </a:p>
          <a:p>
            <a:pPr marL="457200" indent="-457200" algn="just">
              <a:lnSpc>
                <a:spcPct val="107000"/>
              </a:lnSpc>
              <a:buAutoNum type="arabicPeriod"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</a:t>
            </a: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технологий  дошкольного образования в соответствии с требованиями ФГОС ДО, ФОП ДО, ФАОП ДО и приоритетными направлениями системы образования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 marL="457200" indent="-457200" algn="just">
              <a:lnSpc>
                <a:spcPct val="107000"/>
              </a:lnSpc>
              <a:buAutoNum type="arabicPeriod"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педагогов.</a:t>
            </a:r>
          </a:p>
          <a:p>
            <a:pPr marL="457200" indent="-457200" algn="just">
              <a:lnSpc>
                <a:spcPct val="107000"/>
              </a:lnSpc>
              <a:buAutoNum type="arabicPeriod"/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образовательный процесс, обеспечивающий их активное участие в личностном 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развитии. </a:t>
            </a:r>
            <a:endParaRPr lang="ru-RU" sz="23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" y="0"/>
            <a:ext cx="11841480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1.1. Образовательная деятельность с детьми раннего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возраста</a:t>
            </a: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образовательной среды и совершенствование педагогических технологий, методов, форм  работы с детьми раннего возраста от 1 года до 3 лет.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029291"/>
              </p:ext>
            </p:extLst>
          </p:nvPr>
        </p:nvGraphicFramePr>
        <p:xfrm>
          <a:off x="137160" y="975652"/>
          <a:ext cx="1184148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педагогами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Групповые консультации (7).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Консультации на официальном сайте ДОУ.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Курсы повышения квалификации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 педагогов).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Групповые родительские собрания.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Онлайн семинар.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Обучающие онлайн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вебинары.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Оперативный контроль.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48070"/>
              </p:ext>
            </p:extLst>
          </p:nvPr>
        </p:nvGraphicFramePr>
        <p:xfrm>
          <a:off x="137160" y="3482531"/>
          <a:ext cx="11841480" cy="3395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7215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Частые пропуски детей по причине: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болезни - </a:t>
                      </a:r>
                      <a:r>
                        <a:rPr lang="ru-RU" sz="1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72%; 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о/о – 69%;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с/о – 78%.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Выстраивание партнерских отношений с родителями в адаптационный период.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развития речи детей раннего возраста - 92%.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развития мелкой моторики рук, навыков самообслуживания - 84%.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Языковой барьер с </a:t>
                      </a:r>
                      <a:r>
                        <a:rPr lang="ru-RU" sz="1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семьями воспитанников </a:t>
                      </a:r>
                      <a:r>
                        <a:rPr lang="ru-RU" sz="19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билингвистов</a:t>
                      </a:r>
                      <a:r>
                        <a:rPr lang="ru-RU" sz="1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900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Частые пропуски детей по причине отсутствия профилактических прививок в соответствии с национальным календарем.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350" y="115977"/>
            <a:ext cx="119316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r>
              <a:rPr lang="ru-RU" i="1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1.2.1 Активное внедрение и реализация во всех группах с 2 до 8 лет  технологий программы «Юный патриот», «Истоки», в группах старшего дошкольного возраста технологий программы «Наследие Югры: на пути к истокам».</a:t>
            </a:r>
          </a:p>
          <a:p>
            <a:r>
              <a:rPr lang="ru-RU" i="1" dirty="0">
                <a:solidFill>
                  <a:srgbClr val="2C2C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1.2.2. Активное внедрение и реализация в группах компенсирующей направленности технологий программы «Моя Югра, край в котором я живу».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54625"/>
              </p:ext>
            </p:extLst>
          </p:nvPr>
        </p:nvGraphicFramePr>
        <p:xfrm>
          <a:off x="133350" y="1833632"/>
          <a:ext cx="11912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педагогами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Групповые консультации (5).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Консультации на официальном сайте ДОУ.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Педагогический совет.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Групповые родительские собрания.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Курсы повышения квалификации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 педагогов).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Мастер-класс (1).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ШСПМ (2)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выставок совместной деятельности, участие в акциях, праздниках, физкультурных досугах, развлечениях и т.д.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6.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 РППС групп по нравственно- патриотическому воспитанию.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просмотры занятий.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369611"/>
              </p:ext>
            </p:extLst>
          </p:nvPr>
        </p:nvGraphicFramePr>
        <p:xfrm>
          <a:off x="133350" y="5613152"/>
          <a:ext cx="11841480" cy="1043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09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3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9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«портфеля» методических рекомендаций по проведению мероприятий краеведческой направленности для групп компенсирующей направленности.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5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75452"/>
            <a:ext cx="11658600" cy="723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6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C2C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1.3. Поликультурное воспитание</a:t>
            </a:r>
          </a:p>
          <a:p>
            <a:pPr algn="just" fontAlgn="base">
              <a:lnSpc>
                <a:spcPct val="106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2C2C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000" i="1" dirty="0">
                <a:solidFill>
                  <a:srgbClr val="2C2C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 внедрение проекта « Мы разные, но мы вместе»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48308"/>
              </p:ext>
            </p:extLst>
          </p:nvPr>
        </p:nvGraphicFramePr>
        <p:xfrm>
          <a:off x="185737" y="1174505"/>
          <a:ext cx="11899583" cy="1967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24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педагогами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34290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художественной и публицистической литературы по теме «Культурные традиции народов России».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0" marR="3175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342900" marR="0" indent="-342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наглядного демонстрационного материала педагогами об особенностях культуры и традициях народов, проживающих на территории РФ.</a:t>
                      </a:r>
                    </a:p>
                  </a:txBody>
                  <a:tcPr marL="31750" marR="3175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342900" marR="0" indent="-34290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«Игры разных народов».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национальных культур России.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0975" y="3458624"/>
            <a:ext cx="11906250" cy="2632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2C2C2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Перспективы деятельности на 2024 – 2025 учебный год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методических материалов для  педагогов по формированию у дошкольников знаний и представлений о многообразии национальностей народов, проживающих на территории России (конспекты мероприятий, видео и медиа материалы, образовательные  проекты, презентации).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роведение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семинара, лекций с приглашением работников муниципального бюджетного учреждения культуры «Сургутского краеведческого музея».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 конкурса образовательных проектов на тему  «Культура и традиции народов, проживающих на территории России».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88696"/>
            <a:ext cx="11958638" cy="660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2.1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Поликультурная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грамотность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2.1.1. Формирование у педагогов знаний о культурах и традициях народов, проживающих на территории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РФ.</a:t>
            </a:r>
          </a:p>
          <a:p>
            <a:pPr marL="347472" indent="-347472" algn="just" fontAlgn="base">
              <a:lnSpc>
                <a:spcPct val="106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Кейс художественной и публицистической литературы по теме «Культурные традиции народов России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7472" indent="-347472" algn="just" fontAlgn="base">
              <a:lnSpc>
                <a:spcPct val="106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Кейс наглядного демонстрационных материалов об особенностях культуры и традициях народов, проживающих на территории РФ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7472" indent="-347472" algn="just" fontAlgn="base">
              <a:lnSpc>
                <a:spcPct val="106000"/>
              </a:lnSpc>
            </a:pP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2.2. Наставничество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2.2.1. Разработать и реализовать план (комплекс мероприятий) методического сопровождения наставнической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Положение о наставничестве в МБДОУ №37 «Колокольчик».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Кейс с нормативно-правовыми документами федерального, регионального, муниципального уровней по вопросам введения профессионального стандарта.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Составлен банк данных о потенциальных наставниках из числа педагогов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ДОУ.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Составлен комплект диагностического инструментария, позволяющего выявить профессиональные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затруднения педагогов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2.3. Повышение качества организации и проведения занятий с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детьми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2.3.1. Повышение  методической компетентности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педагогов.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2.3.2. Активное использование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недирективной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(партнерская позиция взрослого к ребенку)  помощи и поддержка детской инициативы и самостоятельности в разных видах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Групповые консультации.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Разработана модель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 и проведения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занятий.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124" y="0"/>
            <a:ext cx="1133951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Повышение профессионального мастерства педагогов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9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059" y="104058"/>
            <a:ext cx="1193082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Вовлечение родителей в образовательный процесс,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обеспечивающий их активное участие в личностном развитии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059" y="774498"/>
            <a:ext cx="12072941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3.1. Сформировать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положительную мотивацию педагогов и родителей к овладению поликультурной грамотностью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3.2. Вовлечение  родителей в образовательную деятельность в рамках программ «Моя Югра»,  «Социокультурные истоки», «Юный патриот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3.3. Проектная деятельность, встречи с интересными людьми, семейные конкурсы, конкурсы рисунков, поделок. 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77" y="4430804"/>
            <a:ext cx="1905759" cy="24271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2" r="30957"/>
          <a:stretch/>
        </p:blipFill>
        <p:spPr>
          <a:xfrm>
            <a:off x="4314466" y="4675531"/>
            <a:ext cx="1914526" cy="213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" y="2309517"/>
            <a:ext cx="2342989" cy="2025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/>
          <a:stretch/>
        </p:blipFill>
        <p:spPr>
          <a:xfrm>
            <a:off x="2351233" y="4614863"/>
            <a:ext cx="1829030" cy="22025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" y="4790530"/>
            <a:ext cx="2097970" cy="2067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38" y="2522573"/>
            <a:ext cx="2573196" cy="1908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/>
          <a:stretch/>
        </p:blipFill>
        <p:spPr>
          <a:xfrm>
            <a:off x="6589974" y="3289369"/>
            <a:ext cx="3203053" cy="19044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 r="10925"/>
          <a:stretch/>
        </p:blipFill>
        <p:spPr>
          <a:xfrm>
            <a:off x="2644578" y="2337121"/>
            <a:ext cx="1760522" cy="20936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53" y="5193837"/>
            <a:ext cx="3725763" cy="16157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61" y="2441407"/>
            <a:ext cx="2294039" cy="17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3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965412"/>
              </p:ext>
            </p:extLst>
          </p:nvPr>
        </p:nvGraphicFramePr>
        <p:xfrm>
          <a:off x="746760" y="1"/>
          <a:ext cx="1098804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7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2916</TotalTime>
  <Words>2279</Words>
  <Application>Microsoft Office PowerPoint</Application>
  <PresentationFormat>Широкоэкранный</PresentationFormat>
  <Paragraphs>274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Corbel</vt:lpstr>
      <vt:lpstr>Times New Roman</vt:lpstr>
      <vt:lpstr>Trebuchet MS</vt:lpstr>
      <vt:lpstr>Wingdings</vt:lpstr>
      <vt:lpstr>Wingdings 3</vt:lpstr>
      <vt:lpstr>1_Аспект</vt:lpstr>
      <vt:lpstr>Базис</vt:lpstr>
      <vt:lpstr>Муниципальное бюджетное дошкольное образовательное учреждение детский сад №37 «Колокольчик»</vt:lpstr>
      <vt:lpstr>Повестка педагогического совета: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№37 «Колокольчик»</dc:title>
  <dc:creator>User</dc:creator>
  <cp:lastModifiedBy>User</cp:lastModifiedBy>
  <cp:revision>116</cp:revision>
  <cp:lastPrinted>2023-05-30T08:45:44Z</cp:lastPrinted>
  <dcterms:created xsi:type="dcterms:W3CDTF">2023-05-23T04:07:28Z</dcterms:created>
  <dcterms:modified xsi:type="dcterms:W3CDTF">2024-06-07T15:25:37Z</dcterms:modified>
</cp:coreProperties>
</file>